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67" r:id="rId5"/>
    <p:sldId id="335" r:id="rId6"/>
    <p:sldId id="336" r:id="rId7"/>
    <p:sldId id="337" r:id="rId8"/>
    <p:sldId id="294" r:id="rId9"/>
    <p:sldId id="354" r:id="rId10"/>
    <p:sldId id="268" r:id="rId11"/>
    <p:sldId id="341" r:id="rId12"/>
    <p:sldId id="343" r:id="rId13"/>
    <p:sldId id="342" r:id="rId14"/>
    <p:sldId id="345" r:id="rId15"/>
    <p:sldId id="344" r:id="rId16"/>
    <p:sldId id="346" r:id="rId17"/>
    <p:sldId id="340" r:id="rId18"/>
    <p:sldId id="338" r:id="rId19"/>
    <p:sldId id="339" r:id="rId20"/>
    <p:sldId id="353" r:id="rId21"/>
    <p:sldId id="349" r:id="rId22"/>
    <p:sldId id="350" r:id="rId23"/>
    <p:sldId id="351" r:id="rId24"/>
    <p:sldId id="348" r:id="rId25"/>
    <p:sldId id="347" r:id="rId26"/>
    <p:sldId id="334" r:id="rId27"/>
    <p:sldId id="298" r:id="rId28"/>
    <p:sldId id="301" r:id="rId29"/>
    <p:sldId id="302" r:id="rId30"/>
    <p:sldId id="331" r:id="rId31"/>
    <p:sldId id="290" r:id="rId32"/>
    <p:sldId id="292" r:id="rId33"/>
    <p:sldId id="291" r:id="rId34"/>
    <p:sldId id="293" r:id="rId35"/>
    <p:sldId id="280" r:id="rId36"/>
    <p:sldId id="276" r:id="rId37"/>
    <p:sldId id="320" r:id="rId38"/>
    <p:sldId id="321" r:id="rId39"/>
    <p:sldId id="277" r:id="rId40"/>
    <p:sldId id="279" r:id="rId41"/>
    <p:sldId id="332" r:id="rId42"/>
    <p:sldId id="283" r:id="rId43"/>
    <p:sldId id="278" r:id="rId44"/>
    <p:sldId id="289" r:id="rId45"/>
    <p:sldId id="318" r:id="rId46"/>
    <p:sldId id="272" r:id="rId47"/>
    <p:sldId id="275" r:id="rId48"/>
    <p:sldId id="319" r:id="rId49"/>
    <p:sldId id="271" r:id="rId50"/>
    <p:sldId id="309" r:id="rId51"/>
    <p:sldId id="274" r:id="rId52"/>
    <p:sldId id="284" r:id="rId53"/>
    <p:sldId id="286" r:id="rId54"/>
    <p:sldId id="288" r:id="rId55"/>
    <p:sldId id="326" r:id="rId56"/>
    <p:sldId id="327" r:id="rId57"/>
    <p:sldId id="328" r:id="rId58"/>
    <p:sldId id="333" r:id="rId59"/>
    <p:sldId id="297" r:id="rId60"/>
    <p:sldId id="265" r:id="rId61"/>
    <p:sldId id="262" r:id="rId6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92A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65" autoAdjust="0"/>
  </p:normalViewPr>
  <p:slideViewPr>
    <p:cSldViewPr>
      <p:cViewPr varScale="1">
        <p:scale>
          <a:sx n="86" d="100"/>
          <a:sy n="86" d="100"/>
        </p:scale>
        <p:origin x="888" y="78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600" b="1" dirty="0" smtClean="0"/>
            <a:t>“Everywhere” Document Regeneration</a:t>
          </a:r>
          <a:r>
            <a:rPr lang="tr-TR" sz="1600" b="1" dirty="0" smtClean="0"/>
            <a:t>:</a:t>
          </a:r>
          <a:r>
            <a:rPr lang="en-US" sz="1600" b="1" dirty="0" smtClean="0"/>
            <a:t> "tell once, show everywhere“:</a:t>
          </a:r>
        </a:p>
        <a:p>
          <a:r>
            <a:rPr lang="en-US" sz="1600" b="1" dirty="0" smtClean="0"/>
            <a:t>recycling knowledge from (1) the same document, or of (2) another related document</a:t>
          </a:r>
          <a:endParaRPr lang="en-US" sz="16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600" b="1" dirty="0" smtClean="0"/>
            <a:t>Open API for Future Dissemination and </a:t>
          </a:r>
          <a:r>
            <a:rPr lang="en-US" sz="1600" b="1" noProof="0" dirty="0" smtClean="0"/>
            <a:t>Exploitation</a:t>
          </a:r>
          <a:r>
            <a:rPr lang="tr-TR" sz="1600" b="1" dirty="0" smtClean="0"/>
            <a:t> </a:t>
          </a:r>
          <a:r>
            <a:rPr lang="en-US" sz="1600" b="1" noProof="0" dirty="0" smtClean="0"/>
            <a:t>to</a:t>
          </a:r>
          <a:r>
            <a:rPr lang="en-GB" sz="1600" dirty="0" smtClean="0"/>
            <a:t> </a:t>
          </a:r>
          <a:r>
            <a:rPr lang="en-GB" sz="1600" b="1" dirty="0" smtClean="0"/>
            <a:t>further extend the Business Value Chain</a:t>
          </a:r>
          <a:endParaRPr lang="en-US" sz="16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600" b="1" dirty="0" smtClean="0"/>
            <a:t>Consistency Checking: </a:t>
          </a:r>
          <a:r>
            <a:rPr lang="en-GB" sz="1600" b="1" dirty="0" smtClean="0"/>
            <a:t>the objective to provide a Consistency Checker that automates Quality Reviews of  Requirements Engineering</a:t>
          </a:r>
          <a:endParaRPr lang="en-US" sz="16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600" b="1" dirty="0" smtClean="0"/>
            <a:t>“MW” Knowledge Dissemination Standard (.mw ModelWriter exchange format)</a:t>
          </a:r>
          <a:endParaRPr lang="en-US" sz="16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mechanism between 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&amp; Enhancements</a:t>
          </a:r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2014)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4A4FAD-FA59-4CB6-B33F-E5C728AF4A6D}" type="presOf" srcId="{7DD15F3C-9F4B-4F2F-A634-DD98C9E483A9}" destId="{3FDA9822-3C98-4A35-B588-2CCE1FA04754}" srcOrd="0" destOrd="0" presId="urn:microsoft.com/office/officeart/2008/layout/RadialCluster"/>
    <dgm:cxn modelId="{01D53D37-6524-492A-ACDA-274C3A45D46D}" type="presOf" srcId="{1DEE8FD8-5A94-4F2C-BA43-F8E0A144D9E1}" destId="{E77FFB8F-6E41-4CBC-828B-972850020B87}" srcOrd="0" destOrd="0" presId="urn:microsoft.com/office/officeart/2008/layout/RadialCluster"/>
    <dgm:cxn modelId="{35C499A9-5E6A-47DD-87A5-68FBE1983404}" type="presOf" srcId="{70CD8A63-D4E5-44B2-A016-3845CA064653}" destId="{ED42EFD9-5968-4B27-A72A-C6B16D3DFD00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24FCA635-B74E-43FE-B312-DFFB467BE7F9}" type="presOf" srcId="{49BD7ADF-6891-4EC5-87D2-DAC7E3ADA28E}" destId="{34F4BF76-ADDF-48F3-AF56-75C4180F1A47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805912CA-F460-4D98-92BE-04E1A3F3B2B3}" type="presOf" srcId="{1345F2B0-7266-4A2F-925C-87E780E3DC2F}" destId="{C4DF09B6-29CE-4F3E-BCFC-C9F666C1F4E5}" srcOrd="0" destOrd="0" presId="urn:microsoft.com/office/officeart/2008/layout/RadialCluster"/>
    <dgm:cxn modelId="{E437F2AB-7AED-4172-8A06-87C04A5B1797}" type="presOf" srcId="{00703610-52B9-4FB5-B775-3790B9F75948}" destId="{4E48F8CC-5CEB-4107-AC48-3DC7A4B0A050}" srcOrd="0" destOrd="0" presId="urn:microsoft.com/office/officeart/2008/layout/RadialCluster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A216EBEE-0160-4C73-8C0D-7B4A297567D5}" type="presOf" srcId="{3F4C9F82-9E0E-48BA-A416-6C5A9FFD3CB0}" destId="{7A3CB8F4-C9A6-4522-B663-AED31FFA5965}" srcOrd="0" destOrd="0" presId="urn:microsoft.com/office/officeart/2008/layout/RadialCluster"/>
    <dgm:cxn modelId="{B00DA9AA-A72F-4BDC-BC4D-D363634032E2}" type="presOf" srcId="{76DBA91D-1E19-4CBE-AEC7-36BB84AAD8FE}" destId="{8C2C9A3E-8756-4B9A-902F-2BDA27D005E6}" srcOrd="0" destOrd="0" presId="urn:microsoft.com/office/officeart/2008/layout/RadialCluster"/>
    <dgm:cxn modelId="{A1692C72-B20C-4429-B824-D9A4F0FDA6D3}" type="presParOf" srcId="{34F4BF76-ADDF-48F3-AF56-75C4180F1A47}" destId="{FB3D14E7-D4F1-4BBF-8324-75B4AECC6117}" srcOrd="0" destOrd="0" presId="urn:microsoft.com/office/officeart/2008/layout/RadialCluster"/>
    <dgm:cxn modelId="{55EEA6C3-635B-4A58-A5AE-7FB88EBD27AE}" type="presParOf" srcId="{FB3D14E7-D4F1-4BBF-8324-75B4AECC6117}" destId="{8C2C9A3E-8756-4B9A-902F-2BDA27D005E6}" srcOrd="0" destOrd="0" presId="urn:microsoft.com/office/officeart/2008/layout/RadialCluster"/>
    <dgm:cxn modelId="{6B6BFEDA-B3A1-4F98-91AA-EFA835D684CD}" type="presParOf" srcId="{FB3D14E7-D4F1-4BBF-8324-75B4AECC6117}" destId="{C4DF09B6-29CE-4F3E-BCFC-C9F666C1F4E5}" srcOrd="1" destOrd="0" presId="urn:microsoft.com/office/officeart/2008/layout/RadialCluster"/>
    <dgm:cxn modelId="{ADFA490B-54A6-4796-B150-714A54990D04}" type="presParOf" srcId="{FB3D14E7-D4F1-4BBF-8324-75B4AECC6117}" destId="{E77FFB8F-6E41-4CBC-828B-972850020B87}" srcOrd="2" destOrd="0" presId="urn:microsoft.com/office/officeart/2008/layout/RadialCluster"/>
    <dgm:cxn modelId="{1AEE454E-7C1A-418D-8D68-5BE91D6EC114}" type="presParOf" srcId="{FB3D14E7-D4F1-4BBF-8324-75B4AECC6117}" destId="{7A3CB8F4-C9A6-4522-B663-AED31FFA5965}" srcOrd="3" destOrd="0" presId="urn:microsoft.com/office/officeart/2008/layout/RadialCluster"/>
    <dgm:cxn modelId="{26B011D7-F1BC-4ECB-BA31-D2EA606DBDE3}" type="presParOf" srcId="{FB3D14E7-D4F1-4BBF-8324-75B4AECC6117}" destId="{ED42EFD9-5968-4B27-A72A-C6B16D3DFD00}" srcOrd="4" destOrd="0" presId="urn:microsoft.com/office/officeart/2008/layout/RadialCluster"/>
    <dgm:cxn modelId="{884D4EA7-DDC8-41EA-B821-4B2CF4B50F21}" type="presParOf" srcId="{FB3D14E7-D4F1-4BBF-8324-75B4AECC6117}" destId="{4E48F8CC-5CEB-4107-AC48-3DC7A4B0A050}" srcOrd="5" destOrd="0" presId="urn:microsoft.com/office/officeart/2008/layout/RadialCluster"/>
    <dgm:cxn modelId="{6E19CE70-D61F-4165-984D-411513F5D4EB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Resource Allocation:</a:t>
          </a:r>
          <a:r>
            <a:rPr lang="tr-TR" sz="2000" b="1" kern="1200" dirty="0" smtClean="0"/>
            <a:t> 68,71 </a:t>
          </a:r>
          <a:r>
            <a:rPr lang="en-US" sz="2000" b="1" kern="1200" noProof="0" dirty="0" smtClean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</a:t>
          </a:r>
          <a:r>
            <a:rPr lang="en-US" sz="2000" b="1" kern="1200" dirty="0" smtClean="0"/>
            <a:t>Duration: </a:t>
          </a:r>
          <a:r>
            <a:rPr lang="tr-TR" sz="2000" b="1" kern="1200" dirty="0" smtClean="0"/>
            <a:t>36 </a:t>
          </a:r>
          <a:r>
            <a:rPr lang="en-US" sz="2000" b="1" kern="1200" dirty="0" smtClean="0"/>
            <a:t>month</a:t>
          </a:r>
          <a:r>
            <a:rPr lang="tr-TR" sz="2000" b="1" kern="1200" dirty="0" smtClean="0"/>
            <a:t>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Planned</a:t>
          </a:r>
          <a:r>
            <a:rPr lang="tr-TR" sz="2000" b="1" kern="1200" dirty="0" smtClean="0"/>
            <a:t> </a:t>
          </a:r>
          <a:r>
            <a:rPr lang="en-US" sz="2000" b="1" kern="1200" dirty="0" smtClean="0"/>
            <a:t>Budget:</a:t>
          </a:r>
          <a:r>
            <a:rPr lang="tr-TR" sz="2000" b="1" kern="1200" dirty="0" smtClean="0"/>
            <a:t> </a:t>
          </a:r>
          <a:r>
            <a:rPr lang="en-US" sz="2000" b="1" i="0" kern="1200" dirty="0" smtClean="0"/>
            <a:t>5,543</a:t>
          </a:r>
          <a:r>
            <a:rPr lang="tr-TR" sz="2000" b="1" i="0" kern="1200" dirty="0" smtClean="0"/>
            <a:t>,000 Euro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Start and Finish Date: </a:t>
          </a:r>
          <a:r>
            <a:rPr lang="en-US" sz="2000" b="1" i="0" kern="1200" dirty="0" smtClean="0"/>
            <a:t>01 Oct 2014</a:t>
          </a:r>
          <a:r>
            <a:rPr lang="tr-TR" sz="2000" b="1" i="0" kern="1200" dirty="0" smtClean="0"/>
            <a:t> </a:t>
          </a:r>
          <a:r>
            <a:rPr lang="en-US" sz="2000" b="1" kern="1200" dirty="0" smtClean="0"/>
            <a:t>– </a:t>
          </a:r>
          <a:r>
            <a:rPr lang="en-US" sz="2000" b="1" i="0" kern="1200" dirty="0" smtClean="0"/>
            <a:t>30 Sep 2017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Open-Source</a:t>
          </a:r>
          <a:r>
            <a:rPr lang="tr-TR" sz="2000" b="1" kern="1200" noProof="0" dirty="0" smtClean="0"/>
            <a:t> </a:t>
          </a:r>
          <a:r>
            <a:rPr lang="en-US" sz="2000" b="1" kern="1200" noProof="0" dirty="0" smtClean="0"/>
            <a:t>Software</a:t>
          </a:r>
          <a:r>
            <a:rPr lang="tr-TR" sz="2000" b="1" kern="1200" noProof="0" dirty="0" smtClean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148265" y="1693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UC-FR-02</a:t>
          </a:r>
          <a:endParaRPr lang="en-US" sz="2100" b="1" kern="1200" dirty="0"/>
        </a:p>
      </dsp:txBody>
      <dsp:txXfrm>
        <a:off x="148265" y="1693"/>
        <a:ext cx="5028127" cy="457102"/>
      </dsp:txXfrm>
    </dsp:sp>
    <dsp:sp modelId="{54CCB8D8-8029-4966-9FC3-0AF7C0097BF4}">
      <dsp:nvSpPr>
        <dsp:cNvPr id="0" name=""/>
        <dsp:cNvSpPr/>
      </dsp:nvSpPr>
      <dsp:spPr>
        <a:xfrm>
          <a:off x="148265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85499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56228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26901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297630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68303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39032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148265" y="551909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Enterprise Architecture</a:t>
          </a:r>
          <a:endParaRPr lang="tr-TR" sz="1700" b="1" kern="1200" dirty="0" smtClean="0"/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sz="1700" b="0" i="0" kern="1200" dirty="0" smtClean="0"/>
            <a:t> </a:t>
          </a:r>
          <a:endParaRPr lang="en-US" sz="1700" b="1" kern="1200" dirty="0"/>
        </a:p>
      </dsp:txBody>
      <dsp:txXfrm>
        <a:off x="148265" y="551909"/>
        <a:ext cx="5093493" cy="744907"/>
      </dsp:txXfrm>
    </dsp:sp>
    <dsp:sp modelId="{E5AF569E-876E-4D83-BE8B-117F608BB147}">
      <dsp:nvSpPr>
        <dsp:cNvPr id="0" name=""/>
        <dsp:cNvSpPr/>
      </dsp:nvSpPr>
      <dsp:spPr>
        <a:xfrm>
          <a:off x="148265" y="1474736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UC-FR-03</a:t>
          </a:r>
          <a:endParaRPr lang="en-US" sz="2100" b="1" kern="1200" dirty="0"/>
        </a:p>
      </dsp:txBody>
      <dsp:txXfrm>
        <a:off x="148265" y="1474736"/>
        <a:ext cx="5028127" cy="457102"/>
      </dsp:txXfrm>
    </dsp:sp>
    <dsp:sp modelId="{BC25E7E9-B8D6-4AE5-9B3A-C5C55DB66F29}">
      <dsp:nvSpPr>
        <dsp:cNvPr id="0" name=""/>
        <dsp:cNvSpPr/>
      </dsp:nvSpPr>
      <dsp:spPr>
        <a:xfrm>
          <a:off x="148265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85499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56228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26901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297630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68303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39032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148265" y="2024952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Synchronization of regulation documentation with a design rule repository</a:t>
          </a:r>
          <a:endParaRPr lang="en-US" sz="1700" b="1" kern="1200" dirty="0"/>
        </a:p>
      </dsp:txBody>
      <dsp:txXfrm>
        <a:off x="148265" y="2024952"/>
        <a:ext cx="5093493" cy="744907"/>
      </dsp:txXfrm>
    </dsp:sp>
    <dsp:sp modelId="{B9CF3924-3F11-4259-BFC7-C9A1D9FE0DF0}">
      <dsp:nvSpPr>
        <dsp:cNvPr id="0" name=""/>
        <dsp:cNvSpPr/>
      </dsp:nvSpPr>
      <dsp:spPr>
        <a:xfrm>
          <a:off x="148265" y="2947779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UC-FR-04 </a:t>
          </a:r>
          <a:endParaRPr lang="en-US" sz="2100" b="1" kern="1200" dirty="0"/>
        </a:p>
      </dsp:txBody>
      <dsp:txXfrm>
        <a:off x="148265" y="2947779"/>
        <a:ext cx="5028127" cy="457102"/>
      </dsp:txXfrm>
    </dsp:sp>
    <dsp:sp modelId="{D5B42A52-75EF-4A85-830D-9EB084D496B0}">
      <dsp:nvSpPr>
        <dsp:cNvPr id="0" name=""/>
        <dsp:cNvSpPr/>
      </dsp:nvSpPr>
      <dsp:spPr>
        <a:xfrm>
          <a:off x="148265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821B9-E638-4AD4-BDD7-CD09EE437F64}">
      <dsp:nvSpPr>
        <dsp:cNvPr id="0" name=""/>
        <dsp:cNvSpPr/>
      </dsp:nvSpPr>
      <dsp:spPr>
        <a:xfrm>
          <a:off x="85499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0136F-86B3-4D0D-8F79-0B17BDEEDD55}">
      <dsp:nvSpPr>
        <dsp:cNvPr id="0" name=""/>
        <dsp:cNvSpPr/>
      </dsp:nvSpPr>
      <dsp:spPr>
        <a:xfrm>
          <a:off x="156228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BD6A8-8CC6-4ADF-94D3-B920A18BD10E}">
      <dsp:nvSpPr>
        <dsp:cNvPr id="0" name=""/>
        <dsp:cNvSpPr/>
      </dsp:nvSpPr>
      <dsp:spPr>
        <a:xfrm>
          <a:off x="226901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4F7AC4-98BF-480C-B5D2-C1A215DFD563}">
      <dsp:nvSpPr>
        <dsp:cNvPr id="0" name=""/>
        <dsp:cNvSpPr/>
      </dsp:nvSpPr>
      <dsp:spPr>
        <a:xfrm>
          <a:off x="297630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5FAEB-B368-460F-9EB8-69CAAB1B5051}">
      <dsp:nvSpPr>
        <dsp:cNvPr id="0" name=""/>
        <dsp:cNvSpPr/>
      </dsp:nvSpPr>
      <dsp:spPr>
        <a:xfrm>
          <a:off x="368303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68E700-26B7-4FC5-8938-0E4856613D7E}">
      <dsp:nvSpPr>
        <dsp:cNvPr id="0" name=""/>
        <dsp:cNvSpPr/>
      </dsp:nvSpPr>
      <dsp:spPr>
        <a:xfrm>
          <a:off x="439032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41725-14D2-4038-B8C4-1CDBBFF7840A}">
      <dsp:nvSpPr>
        <dsp:cNvPr id="0" name=""/>
        <dsp:cNvSpPr/>
      </dsp:nvSpPr>
      <dsp:spPr>
        <a:xfrm>
          <a:off x="148265" y="3497995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Production of a context specific design document</a:t>
          </a:r>
          <a:endParaRPr lang="en-US" sz="1700" b="1" kern="1200" dirty="0"/>
        </a:p>
      </dsp:txBody>
      <dsp:txXfrm>
        <a:off x="148265" y="3497995"/>
        <a:ext cx="5093493" cy="744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Seamless Knowledge Capture with ModelWriter</a:t>
          </a:r>
          <a:endParaRPr lang="tr-TR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ModelWriter as integrated product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 Word Processor (=</a:t>
          </a:r>
          <a:r>
            <a:rPr lang="tr-TR" sz="1400" b="1" kern="1200" dirty="0" smtClean="0"/>
            <a:t> </a:t>
          </a:r>
          <a:r>
            <a:rPr lang="en-US" sz="1400" b="1" kern="1200" dirty="0" smtClean="0"/>
            <a:t>“Writer” part)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multiple information modelling and exploitation tools (= “Model” part),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and keeps both views seamlessly synchronized with each other.</a:t>
          </a:r>
          <a:endParaRPr lang="en-US" sz="1400" b="1" kern="1200" dirty="0"/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Word Processors</a:t>
          </a:r>
          <a:endParaRPr lang="en-US" sz="1800" b="1" kern="1200" dirty="0"/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Document-centric</a:t>
          </a:r>
          <a:r>
            <a:rPr lang="tr-TR" sz="1400" b="1" kern="1200" dirty="0" smtClean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400" b="1" kern="1200" dirty="0" smtClean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Technical Documents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Natural Language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Requirement</a:t>
          </a:r>
          <a:r>
            <a:rPr lang="tr-TR" sz="1400" b="1" kern="1200" noProof="0" dirty="0" smtClean="0"/>
            <a:t>s, Specifications</a:t>
          </a:r>
          <a:r>
            <a:rPr lang="en-US" sz="1400" b="1" kern="1200" noProof="0" dirty="0" smtClean="0"/>
            <a:t> Architectural Design Documents</a:t>
          </a:r>
          <a:r>
            <a:rPr lang="tr-TR" sz="1400" b="1" kern="1200" noProof="0" dirty="0" smtClean="0"/>
            <a:t>..</a:t>
          </a:r>
          <a:endParaRPr lang="en-US" sz="1400" b="1" kern="1200" noProof="0" dirty="0"/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Modelling Tools</a:t>
          </a:r>
          <a:endParaRPr lang="en-US" sz="1800" b="1" kern="1200" dirty="0"/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Model-centric</a:t>
          </a:r>
          <a:r>
            <a:rPr lang="tr-TR" sz="1400" b="1" kern="1200" dirty="0" smtClean="0"/>
            <a:t>, </a:t>
          </a:r>
          <a:r>
            <a:rPr lang="en-US" sz="1400" b="1" kern="1200" dirty="0" smtClean="0"/>
            <a:t>Structural and formal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Very Informal ones (mind maps, text tables, spreadsheets)</a:t>
          </a: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Formal ones (UML, </a:t>
          </a:r>
          <a:r>
            <a:rPr lang="en-US" sz="1400" b="1" kern="1200" noProof="0" dirty="0" err="1" smtClean="0"/>
            <a:t>SysML</a:t>
          </a:r>
          <a:r>
            <a:rPr lang="en-US" sz="1400" b="1" kern="1200" noProof="0" dirty="0" smtClean="0"/>
            <a:t>, </a:t>
          </a:r>
          <a:r>
            <a:rPr lang="tr-TR" sz="1400" b="1" kern="1200" noProof="0" dirty="0" smtClean="0"/>
            <a:t>EMF, BPMN …</a:t>
          </a:r>
          <a:r>
            <a:rPr lang="en-US" sz="1400" b="1" kern="1200" noProof="0" dirty="0" smtClean="0"/>
            <a:t>)</a:t>
          </a:r>
          <a:endParaRPr lang="en-US" sz="1400" b="1" kern="1200" noProof="0" dirty="0"/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E1096-1A8B-486F-A2F2-BFE651986DE1}">
      <dsp:nvSpPr>
        <dsp:cNvPr id="0" name=""/>
        <dsp:cNvSpPr/>
      </dsp:nvSpPr>
      <dsp:spPr>
        <a:xfrm>
          <a:off x="0" y="0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Semantic Word Processor </a:t>
          </a:r>
          <a:endParaRPr lang="tr-TR" sz="2400" b="1" kern="1200" dirty="0" smtClean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(Text-Based Knowledge Extractor)</a:t>
          </a:r>
        </a:p>
      </dsp:txBody>
      <dsp:txXfrm>
        <a:off x="28767" y="28767"/>
        <a:ext cx="5769914" cy="924655"/>
      </dsp:txXfrm>
    </dsp:sp>
    <dsp:sp modelId="{D12DBC89-3DEE-4C9D-A5DD-C75F2D09F26D}">
      <dsp:nvSpPr>
        <dsp:cNvPr id="0" name=""/>
        <dsp:cNvSpPr/>
      </dsp:nvSpPr>
      <dsp:spPr>
        <a:xfrm>
          <a:off x="578944" y="1160768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Understands the various textual parts of a document expressed in N</a:t>
          </a:r>
          <a:r>
            <a:rPr lang="tr-TR" sz="2400" b="1" kern="1200" dirty="0" smtClean="0"/>
            <a:t>atural </a:t>
          </a:r>
          <a:r>
            <a:rPr lang="en-US" sz="2400" b="1" kern="1200" dirty="0" smtClean="0"/>
            <a:t>L</a:t>
          </a:r>
          <a:r>
            <a:rPr lang="tr-TR" sz="2400" b="1" kern="1200" dirty="0" smtClean="0"/>
            <a:t>anguage </a:t>
          </a:r>
          <a:endParaRPr lang="en-US" sz="2400" b="1" kern="1200" dirty="0"/>
        </a:p>
      </dsp:txBody>
      <dsp:txXfrm>
        <a:off x="607711" y="1189535"/>
        <a:ext cx="5637866" cy="924655"/>
      </dsp:txXfrm>
    </dsp:sp>
    <dsp:sp modelId="{973974DF-CED9-43C0-9800-58A69F1C01F4}">
      <dsp:nvSpPr>
        <dsp:cNvPr id="0" name=""/>
        <dsp:cNvSpPr/>
      </dsp:nvSpPr>
      <dsp:spPr>
        <a:xfrm>
          <a:off x="1149247" y="2321537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Reveals concepts and relationships between them (“Model”-part)</a:t>
          </a:r>
          <a:endParaRPr lang="en-US" sz="2400" b="1" kern="1200" dirty="0"/>
        </a:p>
      </dsp:txBody>
      <dsp:txXfrm>
        <a:off x="1178014" y="2350304"/>
        <a:ext cx="5646506" cy="924655"/>
      </dsp:txXfrm>
    </dsp:sp>
    <dsp:sp modelId="{FBBB9107-BCC1-4B5B-A22B-7D120B00A45B}">
      <dsp:nvSpPr>
        <dsp:cNvPr id="0" name=""/>
        <dsp:cNvSpPr/>
      </dsp:nvSpPr>
      <dsp:spPr>
        <a:xfrm>
          <a:off x="1728191" y="3482306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/>
            <a:t>Consistency &amp; Completeness Checking</a:t>
          </a:r>
          <a:endParaRPr lang="en-US" sz="2400" b="1" kern="1200" dirty="0"/>
        </a:p>
      </dsp:txBody>
      <dsp:txXfrm>
        <a:off x="1756958" y="3511073"/>
        <a:ext cx="5637866" cy="924655"/>
      </dsp:txXfrm>
    </dsp:sp>
    <dsp:sp modelId="{AB08E2AF-35C5-4D10-B9BD-27B72D8D543D}">
      <dsp:nvSpPr>
        <dsp:cNvPr id="0" name=""/>
        <dsp:cNvSpPr/>
      </dsp:nvSpPr>
      <dsp:spPr>
        <a:xfrm>
          <a:off x="6274344" y="752267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417989" y="752267"/>
        <a:ext cx="351132" cy="480413"/>
      </dsp:txXfrm>
    </dsp:sp>
    <dsp:sp modelId="{A612C489-0C5D-41B2-9C01-150CCE225B65}">
      <dsp:nvSpPr>
        <dsp:cNvPr id="0" name=""/>
        <dsp:cNvSpPr/>
      </dsp:nvSpPr>
      <dsp:spPr>
        <a:xfrm>
          <a:off x="6853288" y="1913036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3235065"/>
            <a:satOff val="3606"/>
            <a:lumOff val="-2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996933" y="1913036"/>
        <a:ext cx="351132" cy="480413"/>
      </dsp:txXfrm>
    </dsp:sp>
    <dsp:sp modelId="{DC200B1C-43C1-4407-8CFE-1D87860FA3DA}">
      <dsp:nvSpPr>
        <dsp:cNvPr id="0" name=""/>
        <dsp:cNvSpPr/>
      </dsp:nvSpPr>
      <dsp:spPr>
        <a:xfrm>
          <a:off x="7423591" y="3073805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567236" y="3073805"/>
        <a:ext cx="351132" cy="480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6203531" y="-949048"/>
          <a:ext cx="7384424" cy="7384424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5B31E-F96A-4310-906E-165C6457FC35}">
      <dsp:nvSpPr>
        <dsp:cNvPr id="0" name=""/>
        <dsp:cNvSpPr/>
      </dsp:nvSpPr>
      <dsp:spPr>
        <a:xfrm>
          <a:off x="618015" y="421788"/>
          <a:ext cx="8161317" cy="8440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“Everywhere” Document Regeneration</a:t>
          </a:r>
          <a:r>
            <a:rPr lang="tr-TR" sz="1600" b="1" kern="1200" dirty="0" smtClean="0"/>
            <a:t>:</a:t>
          </a:r>
          <a:r>
            <a:rPr lang="en-US" sz="1600" b="1" kern="1200" dirty="0" smtClean="0"/>
            <a:t> "tell once, show everywhere“: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recycling knowledge from (1) the same document, or of (2) another related document</a:t>
          </a:r>
          <a:endParaRPr lang="en-US" sz="1600" b="1" kern="1200" dirty="0"/>
        </a:p>
      </dsp:txBody>
      <dsp:txXfrm>
        <a:off x="618015" y="421788"/>
        <a:ext cx="8161317" cy="844016"/>
      </dsp:txXfrm>
    </dsp:sp>
    <dsp:sp modelId="{D674996A-9698-4C0E-A987-5AA7107C8C4A}">
      <dsp:nvSpPr>
        <dsp:cNvPr id="0" name=""/>
        <dsp:cNvSpPr/>
      </dsp:nvSpPr>
      <dsp:spPr>
        <a:xfrm>
          <a:off x="90505" y="316286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6B6A-C79D-43ED-A9BB-D43F7A1B11AC}">
      <dsp:nvSpPr>
        <dsp:cNvPr id="0" name=""/>
        <dsp:cNvSpPr/>
      </dsp:nvSpPr>
      <dsp:spPr>
        <a:xfrm>
          <a:off x="1101909" y="1688033"/>
          <a:ext cx="7677423" cy="844016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Consistency Checking: </a:t>
          </a:r>
          <a:r>
            <a:rPr lang="en-GB" sz="1600" b="1" kern="1200" dirty="0" smtClean="0"/>
            <a:t>the objective to provide a Consistency Checker that automates Quality Reviews of  Requirements Engineering</a:t>
          </a:r>
          <a:endParaRPr lang="en-US" sz="1600" b="1" kern="1200" dirty="0"/>
        </a:p>
      </dsp:txBody>
      <dsp:txXfrm>
        <a:off x="1101909" y="1688033"/>
        <a:ext cx="7677423" cy="844016"/>
      </dsp:txXfrm>
    </dsp:sp>
    <dsp:sp modelId="{7EB2EFC3-00A9-48B7-84F0-724AD22CF8C5}">
      <dsp:nvSpPr>
        <dsp:cNvPr id="0" name=""/>
        <dsp:cNvSpPr/>
      </dsp:nvSpPr>
      <dsp:spPr>
        <a:xfrm>
          <a:off x="574399" y="1582531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28C4A-B666-4713-AF33-DC7A55C31910}">
      <dsp:nvSpPr>
        <dsp:cNvPr id="0" name=""/>
        <dsp:cNvSpPr/>
      </dsp:nvSpPr>
      <dsp:spPr>
        <a:xfrm>
          <a:off x="1101909" y="2954277"/>
          <a:ext cx="7677423" cy="844016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Open API for Future Dissemination and </a:t>
          </a:r>
          <a:r>
            <a:rPr lang="en-US" sz="1600" b="1" kern="1200" noProof="0" dirty="0" smtClean="0"/>
            <a:t>Exploitation</a:t>
          </a:r>
          <a:r>
            <a:rPr lang="tr-TR" sz="1600" b="1" kern="1200" dirty="0" smtClean="0"/>
            <a:t> </a:t>
          </a:r>
          <a:r>
            <a:rPr lang="en-US" sz="1600" b="1" kern="1200" noProof="0" dirty="0" smtClean="0"/>
            <a:t>to</a:t>
          </a:r>
          <a:r>
            <a:rPr lang="en-GB" sz="1600" kern="1200" dirty="0" smtClean="0"/>
            <a:t> </a:t>
          </a:r>
          <a:r>
            <a:rPr lang="en-GB" sz="1600" b="1" kern="1200" dirty="0" smtClean="0"/>
            <a:t>further extend the Business Value Chain</a:t>
          </a:r>
          <a:endParaRPr lang="en-US" sz="1600" b="1" kern="1200" dirty="0"/>
        </a:p>
      </dsp:txBody>
      <dsp:txXfrm>
        <a:off x="1101909" y="2954277"/>
        <a:ext cx="7677423" cy="844016"/>
      </dsp:txXfrm>
    </dsp:sp>
    <dsp:sp modelId="{F2ED3955-CA3A-476D-A8C3-4768977D5415}">
      <dsp:nvSpPr>
        <dsp:cNvPr id="0" name=""/>
        <dsp:cNvSpPr/>
      </dsp:nvSpPr>
      <dsp:spPr>
        <a:xfrm>
          <a:off x="574399" y="2848775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26EF4-3F1C-40D6-AD2F-41BE48E9075D}">
      <dsp:nvSpPr>
        <dsp:cNvPr id="0" name=""/>
        <dsp:cNvSpPr/>
      </dsp:nvSpPr>
      <dsp:spPr>
        <a:xfrm>
          <a:off x="618015" y="4220522"/>
          <a:ext cx="8161317" cy="844016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“MW” Knowledge Dissemination Standard (.mw ModelWriter exchange format)</a:t>
          </a:r>
          <a:endParaRPr lang="en-US" sz="1600" b="1" kern="1200" dirty="0"/>
        </a:p>
      </dsp:txBody>
      <dsp:txXfrm>
        <a:off x="618015" y="4220522"/>
        <a:ext cx="8161317" cy="844016"/>
      </dsp:txXfrm>
    </dsp:sp>
    <dsp:sp modelId="{15963DCC-9385-4E35-98B0-E26130FF1FA6}">
      <dsp:nvSpPr>
        <dsp:cNvPr id="0" name=""/>
        <dsp:cNvSpPr/>
      </dsp:nvSpPr>
      <dsp:spPr>
        <a:xfrm>
          <a:off x="90505" y="4115020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smtClean="0"/>
            <a:t>Semantic </a:t>
          </a:r>
          <a:r>
            <a:rPr lang="tr-TR" sz="1700" kern="1200" baseline="0" smtClean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B</a:t>
          </a:r>
          <a:r>
            <a:rPr lang="en-US" sz="1700" kern="1200" baseline="0" dirty="0" smtClean="0"/>
            <a:t>i-directional sync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Consistency </a:t>
          </a:r>
          <a:r>
            <a:rPr lang="en-US" sz="1700" kern="1200" baseline="0" dirty="0" smtClean="0"/>
            <a:t>checker</a:t>
          </a:r>
          <a:r>
            <a:rPr lang="tr-TR" sz="1700" kern="1200" baseline="0" dirty="0" smtClean="0"/>
            <a:t> </a:t>
          </a:r>
          <a:r>
            <a:rPr lang="en-US" sz="1700" kern="1200" baseline="0" dirty="0" smtClean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S</a:t>
          </a:r>
          <a:r>
            <a:rPr lang="en-US" sz="1700" kern="1200" baseline="0" dirty="0" err="1" smtClean="0"/>
            <a:t>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 mechanism between texts</a:t>
          </a:r>
          <a:r>
            <a:rPr lang="tr-TR" sz="1700" kern="1200" baseline="0" dirty="0" smtClean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A complete “ModelWriter” tool integrating of all these in a consistent </a:t>
          </a:r>
          <a:r>
            <a:rPr lang="tr-TR" sz="1700" kern="1200" dirty="0" smtClean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04490-B31C-45D2-8928-EB5772A2A0E6}">
      <dsp:nvSpPr>
        <dsp:cNvPr id="0" name=""/>
        <dsp:cNvSpPr/>
      </dsp:nvSpPr>
      <dsp:spPr>
        <a:xfrm>
          <a:off x="285771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WP5: Management Infrastructure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tr-TR" sz="1400" kern="1200" dirty="0" smtClean="0"/>
            <a:t>D5.1.1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[M1]</a:t>
          </a:r>
          <a:endParaRPr lang="en-US" sz="1400" kern="1200" dirty="0"/>
        </a:p>
      </dsp:txBody>
      <dsp:txXfrm>
        <a:off x="322756" y="37333"/>
        <a:ext cx="2030611" cy="1188778"/>
      </dsp:txXfrm>
    </dsp:sp>
    <dsp:sp modelId="{69F9779B-D5D2-4566-8640-A3065A49C603}">
      <dsp:nvSpPr>
        <dsp:cNvPr id="0" name=""/>
        <dsp:cNvSpPr/>
      </dsp:nvSpPr>
      <dsp:spPr>
        <a:xfrm>
          <a:off x="2575555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75141"/>
        <a:ext cx="312320" cy="313162"/>
      </dsp:txXfrm>
    </dsp:sp>
    <dsp:sp modelId="{D1CDBEE4-8637-4FA8-A6BF-07D450980082}">
      <dsp:nvSpPr>
        <dsp:cNvPr id="0" name=""/>
        <dsp:cNvSpPr/>
      </dsp:nvSpPr>
      <dsp:spPr>
        <a:xfrm>
          <a:off x="3232185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WP1: Consolidated </a:t>
          </a:r>
          <a:r>
            <a:rPr lang="en-US" sz="1400" kern="1200" dirty="0" smtClean="0"/>
            <a:t>User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(D1.5.</a:t>
          </a:r>
          <a:r>
            <a:rPr lang="tr-TR" sz="1400" kern="1200" dirty="0" smtClean="0"/>
            <a:t>1 &amp; D1.5.2</a:t>
          </a:r>
          <a:r>
            <a:rPr lang="en-US" sz="1400" kern="1200" dirty="0" smtClean="0"/>
            <a:t>)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[M6]</a:t>
          </a:r>
          <a:endParaRPr lang="en-US" sz="1400" kern="1200" dirty="0"/>
        </a:p>
      </dsp:txBody>
      <dsp:txXfrm>
        <a:off x="3269170" y="37333"/>
        <a:ext cx="2030611" cy="1188778"/>
      </dsp:txXfrm>
    </dsp:sp>
    <dsp:sp modelId="{1BB6AD45-50D8-45D4-9584-E80814CCF530}">
      <dsp:nvSpPr>
        <dsp:cNvPr id="0" name=""/>
        <dsp:cNvSpPr/>
      </dsp:nvSpPr>
      <dsp:spPr>
        <a:xfrm>
          <a:off x="5521969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75141"/>
        <a:ext cx="312320" cy="313162"/>
      </dsp:txXfrm>
    </dsp:sp>
    <dsp:sp modelId="{2C67C616-7334-4360-A258-41EAA81B61FA}">
      <dsp:nvSpPr>
        <dsp:cNvPr id="0" name=""/>
        <dsp:cNvSpPr/>
      </dsp:nvSpPr>
      <dsp:spPr>
        <a:xfrm>
          <a:off x="6178599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WP:1 </a:t>
          </a:r>
          <a:r>
            <a:rPr lang="en-US" sz="1400" kern="1200" dirty="0" smtClean="0"/>
            <a:t>Software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 &amp; </a:t>
          </a:r>
          <a:r>
            <a:rPr lang="en-US" sz="1400" kern="1200" dirty="0" smtClean="0"/>
            <a:t>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2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[M7]</a:t>
          </a:r>
          <a:endParaRPr lang="en-US" sz="1400" kern="1200" dirty="0"/>
        </a:p>
      </dsp:txBody>
      <dsp:txXfrm>
        <a:off x="6215584" y="37333"/>
        <a:ext cx="2030611" cy="1188778"/>
      </dsp:txXfrm>
    </dsp:sp>
    <dsp:sp modelId="{C4E61CBF-CAD4-4276-AEBA-29EB0AA42043}">
      <dsp:nvSpPr>
        <dsp:cNvPr id="0" name=""/>
        <dsp:cNvSpPr/>
      </dsp:nvSpPr>
      <dsp:spPr>
        <a:xfrm rot="5400000">
          <a:off x="7007804" y="14104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7074309" y="1448300"/>
        <a:ext cx="313162" cy="312320"/>
      </dsp:txXfrm>
    </dsp:sp>
    <dsp:sp modelId="{63E28242-F4EF-4841-AD99-16F26BE09453}">
      <dsp:nvSpPr>
        <dsp:cNvPr id="0" name=""/>
        <dsp:cNvSpPr/>
      </dsp:nvSpPr>
      <dsp:spPr>
        <a:xfrm>
          <a:off x="6178599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Several </a:t>
          </a:r>
          <a:r>
            <a:rPr lang="tr-TR" sz="1400" kern="1200" dirty="0" smtClean="0"/>
            <a:t>Prototypes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</a:t>
          </a:r>
          <a:r>
            <a:rPr lang="en-US" sz="1400" kern="1200" dirty="0" smtClean="0"/>
            <a:t>.1)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[M8]</a:t>
          </a:r>
          <a:endParaRPr lang="en-US" sz="1400" kern="1200" dirty="0"/>
        </a:p>
      </dsp:txBody>
      <dsp:txXfrm>
        <a:off x="6215584" y="2141914"/>
        <a:ext cx="2030611" cy="1188778"/>
      </dsp:txXfrm>
    </dsp:sp>
    <dsp:sp modelId="{0EA32172-E485-476A-AC1A-7E903B3E4F1A}">
      <dsp:nvSpPr>
        <dsp:cNvPr id="0" name=""/>
        <dsp:cNvSpPr/>
      </dsp:nvSpPr>
      <dsp:spPr>
        <a:xfrm rot="10800000">
          <a:off x="5547224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681075" y="2579722"/>
        <a:ext cx="312320" cy="313162"/>
      </dsp:txXfrm>
    </dsp:sp>
    <dsp:sp modelId="{4C87DF63-1306-4704-8247-048A1B05A0BC}">
      <dsp:nvSpPr>
        <dsp:cNvPr id="0" name=""/>
        <dsp:cNvSpPr/>
      </dsp:nvSpPr>
      <dsp:spPr>
        <a:xfrm>
          <a:off x="3232185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Architecture </a:t>
          </a:r>
          <a:r>
            <a:rPr lang="tr-TR" sz="1400" kern="1200" dirty="0" smtClean="0"/>
            <a:t>Design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(D6.1.2)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[M9]</a:t>
          </a:r>
          <a:endParaRPr lang="en-US" sz="1400" kern="1200" dirty="0"/>
        </a:p>
      </dsp:txBody>
      <dsp:txXfrm>
        <a:off x="3269170" y="2141914"/>
        <a:ext cx="2030611" cy="1188778"/>
      </dsp:txXfrm>
    </dsp:sp>
    <dsp:sp modelId="{9B2A098A-DE8F-4327-9EBA-D9AE97238650}">
      <dsp:nvSpPr>
        <dsp:cNvPr id="0" name=""/>
        <dsp:cNvSpPr/>
      </dsp:nvSpPr>
      <dsp:spPr>
        <a:xfrm rot="10800000">
          <a:off x="2600810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734661" y="2579722"/>
        <a:ext cx="312320" cy="313162"/>
      </dsp:txXfrm>
    </dsp:sp>
    <dsp:sp modelId="{48F43287-2246-4B77-B7BB-33CE9F12C959}">
      <dsp:nvSpPr>
        <dsp:cNvPr id="0" name=""/>
        <dsp:cNvSpPr/>
      </dsp:nvSpPr>
      <dsp:spPr>
        <a:xfrm>
          <a:off x="285771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WP3: Synchronization, Configuration, Traceability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kern="1200" dirty="0" smtClean="0"/>
            <a:t>D3.4.1</a:t>
          </a:r>
          <a:r>
            <a:rPr lang="tr-TR" sz="1400" kern="1200" dirty="0" smtClean="0"/>
            <a:t>, </a:t>
          </a:r>
          <a:r>
            <a:rPr lang="en-GB" sz="1400" kern="1200" dirty="0" smtClean="0"/>
            <a:t>D3.5.1</a:t>
          </a:r>
          <a:r>
            <a:rPr lang="tr-TR" sz="1400" kern="1200" dirty="0" smtClean="0"/>
            <a:t>, </a:t>
          </a:r>
          <a:r>
            <a:rPr lang="en-GB" sz="1400" kern="1200" dirty="0" smtClean="0"/>
            <a:t>D3.6.1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[M10]</a:t>
          </a:r>
          <a:endParaRPr lang="en-US" sz="1400" kern="1200" dirty="0"/>
        </a:p>
      </dsp:txBody>
      <dsp:txXfrm>
        <a:off x="322756" y="2141914"/>
        <a:ext cx="2030611" cy="1188778"/>
      </dsp:txXfrm>
    </dsp:sp>
    <dsp:sp modelId="{D05E2C8D-D5C6-4AFB-AB31-B31C574253F8}">
      <dsp:nvSpPr>
        <dsp:cNvPr id="0" name=""/>
        <dsp:cNvSpPr/>
      </dsp:nvSpPr>
      <dsp:spPr>
        <a:xfrm rot="5400000">
          <a:off x="1114976" y="3514999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181481" y="3552882"/>
        <a:ext cx="313162" cy="312320"/>
      </dsp:txXfrm>
    </dsp:sp>
    <dsp:sp modelId="{A60CC5DF-B416-45EC-BC1E-EABA30ED571A}">
      <dsp:nvSpPr>
        <dsp:cNvPr id="0" name=""/>
        <dsp:cNvSpPr/>
      </dsp:nvSpPr>
      <dsp:spPr>
        <a:xfrm>
          <a:off x="285771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WP2: Semantic Parser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(D2.2.1, D2.1.2, </a:t>
          </a:r>
          <a:r>
            <a:rPr lang="en-GB" sz="1400" kern="1200" dirty="0" smtClean="0"/>
            <a:t>D</a:t>
          </a:r>
          <a:r>
            <a:rPr lang="tr-TR" sz="1400" kern="1200" dirty="0" smtClean="0"/>
            <a:t>2.5.1)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 [M11]</a:t>
          </a:r>
          <a:endParaRPr lang="en-US" sz="1400" kern="1200" dirty="0"/>
        </a:p>
      </dsp:txBody>
      <dsp:txXfrm>
        <a:off x="322756" y="4246496"/>
        <a:ext cx="2030611" cy="1188778"/>
      </dsp:txXfrm>
    </dsp:sp>
    <dsp:sp modelId="{87F3570C-6F2B-4485-A760-B3862AE32B78}">
      <dsp:nvSpPr>
        <dsp:cNvPr id="0" name=""/>
        <dsp:cNvSpPr/>
      </dsp:nvSpPr>
      <dsp:spPr>
        <a:xfrm>
          <a:off x="2575555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684304"/>
        <a:ext cx="312320" cy="313162"/>
      </dsp:txXfrm>
    </dsp:sp>
    <dsp:sp modelId="{33B4AAA1-FCFA-4E57-8C79-31830CC1CCAD}">
      <dsp:nvSpPr>
        <dsp:cNvPr id="0" name=""/>
        <dsp:cNvSpPr/>
      </dsp:nvSpPr>
      <dsp:spPr>
        <a:xfrm>
          <a:off x="3232185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User Interfaces &amp; Enhancements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b="1" kern="1200" dirty="0" smtClean="0"/>
            <a:t>D6.3.1</a:t>
          </a:r>
          <a:r>
            <a:rPr lang="tr-TR" sz="1400" b="1" kern="1200" dirty="0" smtClean="0"/>
            <a:t>, </a:t>
          </a:r>
          <a:r>
            <a:rPr lang="en-GB" sz="1400" b="1" kern="1200" dirty="0" smtClean="0"/>
            <a:t>D6.4.2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[M12]</a:t>
          </a:r>
          <a:endParaRPr lang="en-US" sz="1400" kern="1200" dirty="0"/>
        </a:p>
      </dsp:txBody>
      <dsp:txXfrm>
        <a:off x="3269170" y="4246496"/>
        <a:ext cx="2030611" cy="1188778"/>
      </dsp:txXfrm>
    </dsp:sp>
    <dsp:sp modelId="{8FB0C097-FD45-45F8-AB09-26EBC9965DEB}">
      <dsp:nvSpPr>
        <dsp:cNvPr id="0" name=""/>
        <dsp:cNvSpPr/>
      </dsp:nvSpPr>
      <dsp:spPr>
        <a:xfrm>
          <a:off x="5521969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684304"/>
        <a:ext cx="312320" cy="313162"/>
      </dsp:txXfrm>
    </dsp:sp>
    <dsp:sp modelId="{22C99D67-015E-45C5-B3AA-AFA0CD2186D4}">
      <dsp:nvSpPr>
        <dsp:cNvPr id="0" name=""/>
        <dsp:cNvSpPr/>
      </dsp:nvSpPr>
      <dsp:spPr>
        <a:xfrm>
          <a:off x="6178599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Major first </a:t>
          </a:r>
          <a:r>
            <a:rPr lang="en-GB" sz="1400" kern="1200" dirty="0" smtClean="0"/>
            <a:t>release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(D6.7.1)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[M16]</a:t>
          </a:r>
        </a:p>
      </dsp:txBody>
      <dsp:txXfrm>
        <a:off x="6215584" y="4246496"/>
        <a:ext cx="2030611" cy="1188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5th International ModelWriter Workshop in Ludwigsburg, Germany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Nov 2</a:t>
          </a:r>
          <a:r>
            <a:rPr lang="tr-TR" sz="1700" b="1" i="0" kern="1200" dirty="0" smtClean="0"/>
            <a:t>-5</a:t>
          </a:r>
          <a:r>
            <a:rPr lang="en-US" sz="1700" b="1" i="0" kern="1200" dirty="0" smtClean="0"/>
            <a:t>, 2015</a:t>
          </a:r>
          <a:r>
            <a:rPr lang="tr-TR" sz="1700" b="1" i="0" kern="1200" dirty="0" smtClean="0"/>
            <a:t>)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4th International ModelWriter Workshop in Brussels, Belgium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Sep 23-24, 2015</a:t>
          </a:r>
          <a:r>
            <a:rPr lang="tr-TR" sz="1700" b="1" i="0" kern="1200" dirty="0" smtClean="0"/>
            <a:t>)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3rd International ModelWriter Workshop in Toulouse, France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Jun 22-23,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2nd International ModelWriter Workshop in Brussels, Belgium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Apr 30,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1st International </a:t>
          </a:r>
          <a:r>
            <a:rPr lang="tr-TR" sz="1700" b="1" i="0" kern="1200" dirty="0" smtClean="0"/>
            <a:t>Eureka </a:t>
          </a:r>
          <a:r>
            <a:rPr lang="en-US" sz="1700" b="1" i="0" kern="1200" dirty="0" smtClean="0"/>
            <a:t>Project Exhibition in Berlin, Germany</a:t>
          </a:r>
          <a:r>
            <a:rPr lang="tr-TR" sz="1700" b="1" i="0" kern="1200" dirty="0" smtClean="0"/>
            <a:t>  (</a:t>
          </a:r>
          <a:r>
            <a:rPr lang="en-US" sz="1700" b="1" i="0" kern="1200" dirty="0" smtClean="0"/>
            <a:t>Mar 10-11,</a:t>
          </a:r>
          <a:r>
            <a:rPr lang="tr-TR" sz="1700" b="1" i="0" kern="1200" dirty="0" smtClean="0"/>
            <a:t> </a:t>
          </a:r>
          <a:r>
            <a:rPr lang="en-US" sz="1700" b="1" i="0" kern="1200" dirty="0" smtClean="0"/>
            <a:t>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1st International ModelWriter Workshop in Izmir, Turkey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Jan 15-17,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b="1" i="0" kern="1200" dirty="0" smtClean="0"/>
            <a:t>Project</a:t>
          </a:r>
          <a:r>
            <a:rPr lang="tr-TR" sz="1700" kern="1200" dirty="0" smtClean="0"/>
            <a:t> </a:t>
          </a:r>
          <a:r>
            <a:rPr lang="tr-TR" sz="1700" b="1" i="0" kern="1200" dirty="0" smtClean="0"/>
            <a:t>Kick-off  in Istanbul, Turkey (Nov 08, 2014)</a:t>
          </a:r>
          <a:endParaRPr lang="en-US" sz="17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International Collaboration</a:t>
          </a:r>
          <a:endParaRPr lang="en-US" sz="2000" b="1" kern="1200" dirty="0"/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Prof.                       Hans Vangheluwe</a:t>
          </a:r>
          <a:endParaRPr lang="en-US" sz="1800" b="1" kern="1200" dirty="0"/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Prof.             </a:t>
          </a:r>
          <a:r>
            <a:rPr lang="en-US" sz="1800" b="1" kern="1200" dirty="0" err="1" smtClean="0"/>
            <a:t>Geylani</a:t>
          </a:r>
          <a:r>
            <a:rPr lang="en-US" sz="1800" b="1" kern="1200" dirty="0" smtClean="0"/>
            <a:t> Kardaş</a:t>
          </a:r>
          <a:endParaRPr lang="en-US" sz="1800" b="1" kern="1200" dirty="0"/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Dr.</a:t>
          </a:r>
          <a:r>
            <a:rPr lang="en-US" sz="1800" b="1" kern="1200" dirty="0" smtClean="0"/>
            <a:t> </a:t>
          </a:r>
          <a:r>
            <a:rPr lang="tr-TR" sz="1800" b="1" kern="1200" dirty="0" smtClean="0"/>
            <a:t>Eray Tüzün</a:t>
          </a:r>
          <a:endParaRPr lang="en-US" sz="1800" b="1" kern="1200" dirty="0"/>
        </a:p>
      </dsp:txBody>
      <dsp:txXfrm>
        <a:off x="507186" y="2776114"/>
        <a:ext cx="1764055" cy="8707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320605" y="294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3</a:t>
          </a:r>
          <a:endParaRPr lang="en-US" sz="2100" b="1" kern="1200" dirty="0"/>
        </a:p>
      </dsp:txBody>
      <dsp:txXfrm>
        <a:off x="320605" y="294"/>
        <a:ext cx="5127300" cy="466118"/>
      </dsp:txXfrm>
    </dsp:sp>
    <dsp:sp modelId="{54CCB8D8-8029-4966-9FC3-0AF7C0097BF4}">
      <dsp:nvSpPr>
        <dsp:cNvPr id="0" name=""/>
        <dsp:cNvSpPr/>
      </dsp:nvSpPr>
      <dsp:spPr>
        <a:xfrm>
          <a:off x="320605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104127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76251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48318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320442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92509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646338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320605" y="561362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noProof="0" dirty="0" err="1" smtClean="0"/>
            <a:t>Sync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between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Requirement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Documentation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and</a:t>
          </a:r>
          <a:r>
            <a:rPr lang="tr-TR" sz="2000" b="1" kern="1200" noProof="0" dirty="0" smtClean="0"/>
            <a:t> F</a:t>
          </a:r>
          <a:r>
            <a:rPr lang="en-US" sz="2000" b="1" kern="1200" noProof="0" dirty="0" err="1" smtClean="0"/>
            <a:t>eature</a:t>
          </a:r>
          <a:r>
            <a:rPr lang="en-US" sz="2000" b="1" kern="1200" noProof="0" dirty="0" smtClean="0"/>
            <a:t> </a:t>
          </a:r>
          <a:r>
            <a:rPr lang="tr-TR" sz="2000" b="1" kern="1200" noProof="0" dirty="0" smtClean="0"/>
            <a:t>M</a:t>
          </a:r>
          <a:r>
            <a:rPr lang="en-US" sz="2000" b="1" kern="1200" noProof="0" dirty="0" smtClean="0"/>
            <a:t>ode</a:t>
          </a:r>
          <a:r>
            <a:rPr lang="tr-TR" sz="2000" b="1" kern="1200" noProof="0" dirty="0" err="1" smtClean="0"/>
            <a:t>ls</a:t>
          </a:r>
          <a:endParaRPr lang="en-US" sz="2000" b="1" kern="1200" noProof="0" dirty="0"/>
        </a:p>
      </dsp:txBody>
      <dsp:txXfrm>
        <a:off x="320605" y="561362"/>
        <a:ext cx="5193955" cy="759600"/>
      </dsp:txXfrm>
    </dsp:sp>
    <dsp:sp modelId="{E5AF569E-876E-4D83-BE8B-117F608BB147}">
      <dsp:nvSpPr>
        <dsp:cNvPr id="0" name=""/>
        <dsp:cNvSpPr/>
      </dsp:nvSpPr>
      <dsp:spPr>
        <a:xfrm>
          <a:off x="320605" y="1497401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4</a:t>
          </a:r>
          <a:endParaRPr lang="en-US" sz="2100" b="1" kern="1200" dirty="0"/>
        </a:p>
      </dsp:txBody>
      <dsp:txXfrm>
        <a:off x="320605" y="1497401"/>
        <a:ext cx="5127300" cy="466118"/>
      </dsp:txXfrm>
    </dsp:sp>
    <dsp:sp modelId="{BC25E7E9-B8D6-4AE5-9B3A-C5C55DB66F29}">
      <dsp:nvSpPr>
        <dsp:cNvPr id="0" name=""/>
        <dsp:cNvSpPr/>
      </dsp:nvSpPr>
      <dsp:spPr>
        <a:xfrm>
          <a:off x="399035" y="2003285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104127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76251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48318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320442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92509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646338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320605" y="2058470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Integration with Application Lifecycle Management (ALM) Tools </a:t>
          </a:r>
          <a:endParaRPr lang="en-US" sz="2000" b="1" kern="1200" dirty="0"/>
        </a:p>
      </dsp:txBody>
      <dsp:txXfrm>
        <a:off x="320605" y="2058470"/>
        <a:ext cx="5193955" cy="759600"/>
      </dsp:txXfrm>
    </dsp:sp>
    <dsp:sp modelId="{B5748150-B067-4F96-8490-CFE88D6914AE}">
      <dsp:nvSpPr>
        <dsp:cNvPr id="0" name=""/>
        <dsp:cNvSpPr/>
      </dsp:nvSpPr>
      <dsp:spPr>
        <a:xfrm>
          <a:off x="320605" y="2994509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5</a:t>
          </a:r>
          <a:endParaRPr lang="en-US" sz="2100" b="1" kern="1200" dirty="0"/>
        </a:p>
      </dsp:txBody>
      <dsp:txXfrm>
        <a:off x="320605" y="2994509"/>
        <a:ext cx="5127300" cy="466118"/>
      </dsp:txXfrm>
    </dsp:sp>
    <dsp:sp modelId="{B88A5091-E880-4FCD-B83C-7B30D8F1977A}">
      <dsp:nvSpPr>
        <dsp:cNvPr id="0" name=""/>
        <dsp:cNvSpPr/>
      </dsp:nvSpPr>
      <dsp:spPr>
        <a:xfrm>
          <a:off x="320605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DECE7-2B3E-409E-A7BB-CA72DABC03DE}">
      <dsp:nvSpPr>
        <dsp:cNvPr id="0" name=""/>
        <dsp:cNvSpPr/>
      </dsp:nvSpPr>
      <dsp:spPr>
        <a:xfrm>
          <a:off x="104127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3CC51-021D-436B-A93C-67001494C32C}">
      <dsp:nvSpPr>
        <dsp:cNvPr id="0" name=""/>
        <dsp:cNvSpPr/>
      </dsp:nvSpPr>
      <dsp:spPr>
        <a:xfrm>
          <a:off x="176251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00837-E43E-4024-9637-0E3B5F181E83}">
      <dsp:nvSpPr>
        <dsp:cNvPr id="0" name=""/>
        <dsp:cNvSpPr/>
      </dsp:nvSpPr>
      <dsp:spPr>
        <a:xfrm>
          <a:off x="248318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A8C05-00F5-4827-A2F7-712F9314BE1B}">
      <dsp:nvSpPr>
        <dsp:cNvPr id="0" name=""/>
        <dsp:cNvSpPr/>
      </dsp:nvSpPr>
      <dsp:spPr>
        <a:xfrm>
          <a:off x="320442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513703-7B66-44C3-B449-831716434C82}">
      <dsp:nvSpPr>
        <dsp:cNvPr id="0" name=""/>
        <dsp:cNvSpPr/>
      </dsp:nvSpPr>
      <dsp:spPr>
        <a:xfrm>
          <a:off x="392509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01B3C-D25D-4A5A-8225-55AAE85287BD}">
      <dsp:nvSpPr>
        <dsp:cNvPr id="0" name=""/>
        <dsp:cNvSpPr/>
      </dsp:nvSpPr>
      <dsp:spPr>
        <a:xfrm>
          <a:off x="4646338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DA977F-AAA4-4C8A-87F4-7B4A6BB24784}">
      <dsp:nvSpPr>
        <dsp:cNvPr id="0" name=""/>
        <dsp:cNvSpPr/>
      </dsp:nvSpPr>
      <dsp:spPr>
        <a:xfrm>
          <a:off x="320605" y="3555577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Integration with Product Lifecycle Management (PLM), Technical Engineering Documents</a:t>
          </a:r>
          <a:endParaRPr lang="en-US" sz="2000" b="1" kern="1200" dirty="0"/>
        </a:p>
      </dsp:txBody>
      <dsp:txXfrm>
        <a:off x="320605" y="3555577"/>
        <a:ext cx="5193955" cy="759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21-9-2015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3.jpeg"/><Relationship Id="rId4" Type="http://schemas.openxmlformats.org/officeDocument/2006/relationships/diagramLayout" Target="../diagrams/layout8.xml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3414201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83970441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Workshops in the First Year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73928608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899592" y="1249596"/>
            <a:ext cx="2967347" cy="523220"/>
          </a:xfrm>
          <a:prstGeom prst="wedgeRectCallout">
            <a:avLst>
              <a:gd name="adj1" fmla="val 50939"/>
              <a:gd name="adj2" fmla="val 103332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6444208" y="5517232"/>
            <a:ext cx="17680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79" y="5152139"/>
            <a:ext cx="1637352" cy="65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30224497"/>
              </p:ext>
            </p:extLst>
          </p:nvPr>
        </p:nvGraphicFramePr>
        <p:xfrm>
          <a:off x="519289" y="139700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61270"/>
            <a:ext cx="1236266" cy="8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 Agent Software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Ege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1600" b="1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136247" y="5212517"/>
            <a:ext cx="3142748" cy="584775"/>
          </a:xfrm>
          <a:prstGeom prst="wedgeRectCallout">
            <a:avLst>
              <a:gd name="adj1" fmla="val -641"/>
              <a:gd name="adj2" fmla="val -7995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cs typeface="Times New Roman" panose="02020603050405020304" pitchFamily="18" charset="0"/>
              </a:rPr>
              <a:t>Application Lifecycle Management Department</a:t>
            </a:r>
            <a:endParaRPr lang="en-US" sz="1600" b="1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3331898" y="490474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3114282" y="5607030"/>
            <a:ext cx="2740810" cy="523220"/>
          </a:xfrm>
          <a:prstGeom prst="wedgeRectCallout">
            <a:avLst>
              <a:gd name="adj1" fmla="val -61329"/>
              <a:gd name="adj2" fmla="val -14008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5855092" y="2561586"/>
            <a:ext cx="2978432" cy="523220"/>
          </a:xfrm>
          <a:prstGeom prst="wedgeRectCallout">
            <a:avLst>
              <a:gd name="adj1" fmla="val -51926"/>
              <a:gd name="adj2" fmla="val -850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Interaction in communication with European partners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724128" y="1243603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>
            <a:off x="6029767" y="1813164"/>
            <a:ext cx="1206529" cy="461665"/>
          </a:xfrm>
          <a:prstGeom prst="wedgeRectCallout">
            <a:avLst>
              <a:gd name="adj1" fmla="val -67746"/>
              <a:gd name="adj2" fmla="val -15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Rectangular Callout 23"/>
          <p:cNvSpPr/>
          <p:nvPr/>
        </p:nvSpPr>
        <p:spPr bwMode="auto">
          <a:xfrm>
            <a:off x="6719888" y="5232530"/>
            <a:ext cx="1893534" cy="461665"/>
          </a:xfrm>
          <a:prstGeom prst="wedgeRectCallout">
            <a:avLst>
              <a:gd name="adj1" fmla="val 472"/>
              <a:gd name="adj2" fmla="val -81863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468000" y="3337029"/>
            <a:ext cx="1520032" cy="588252"/>
          </a:xfrm>
          <a:prstGeom prst="wedgeRectCallout">
            <a:avLst>
              <a:gd name="adj1" fmla="val 44767"/>
              <a:gd name="adj2" fmla="val 8046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11" y="1879775"/>
            <a:ext cx="1162440" cy="3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328892" y="919777"/>
            <a:ext cx="1570779" cy="505590"/>
            <a:chOff x="2364424" y="980728"/>
            <a:chExt cx="1570779" cy="505590"/>
          </a:xfrm>
        </p:grpSpPr>
        <p:pic>
          <p:nvPicPr>
            <p:cNvPr id="1028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424" y="980728"/>
              <a:ext cx="1570779" cy="50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ular Callout 19"/>
            <p:cNvSpPr/>
            <p:nvPr/>
          </p:nvSpPr>
          <p:spPr bwMode="auto">
            <a:xfrm>
              <a:off x="2364424" y="984017"/>
              <a:ext cx="1570779" cy="461665"/>
            </a:xfrm>
            <a:prstGeom prst="wedgeRectCallout">
              <a:avLst>
                <a:gd name="adj1" fmla="val 58125"/>
                <a:gd name="adj2" fmla="val 96467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673" y="3425473"/>
            <a:ext cx="555851" cy="56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4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>ModelWriter Business Strategy</a:t>
            </a:r>
            <a:br>
              <a:rPr lang="tr-TR" dirty="0" smtClean="0"/>
            </a:br>
            <a:r>
              <a:rPr lang="tr-TR" dirty="0" smtClean="0"/>
              <a:t>Industrialization </a:t>
            </a:r>
            <a:r>
              <a:rPr lang="tr-TR" dirty="0" smtClean="0"/>
              <a:t>Triangle</a:t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Introduction</a:t>
            </a:r>
            <a:r>
              <a:rPr lang="tr-TR" dirty="0"/>
              <a:t> (10 min</a:t>
            </a:r>
            <a:r>
              <a:rPr lang="tr-TR" dirty="0" smtClean="0"/>
              <a:t>) [09:00 </a:t>
            </a:r>
            <a:r>
              <a:rPr lang="tr-TR" dirty="0"/>
              <a:t>- </a:t>
            </a:r>
            <a:r>
              <a:rPr lang="tr-TR" dirty="0" smtClean="0"/>
              <a:t>09:10]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Overview </a:t>
            </a:r>
            <a:r>
              <a:rPr lang="en-US" dirty="0"/>
              <a:t>of the </a:t>
            </a:r>
            <a:r>
              <a:rPr lang="en-US" dirty="0" smtClean="0"/>
              <a:t>project</a:t>
            </a:r>
            <a:r>
              <a:rPr lang="tr-TR" dirty="0"/>
              <a:t> </a:t>
            </a:r>
            <a:r>
              <a:rPr lang="tr-TR" dirty="0" smtClean="0"/>
              <a:t>(</a:t>
            </a:r>
            <a:r>
              <a:rPr lang="tr-TR" dirty="0" smtClean="0"/>
              <a:t>20</a:t>
            </a:r>
            <a:r>
              <a:rPr lang="tr-TR" dirty="0" smtClean="0"/>
              <a:t> </a:t>
            </a:r>
            <a:r>
              <a:rPr lang="tr-TR" dirty="0"/>
              <a:t>min</a:t>
            </a:r>
            <a:r>
              <a:rPr lang="tr-TR" dirty="0" smtClean="0"/>
              <a:t>) [09:00 </a:t>
            </a:r>
            <a:r>
              <a:rPr lang="tr-TR" dirty="0"/>
              <a:t>- </a:t>
            </a:r>
            <a:r>
              <a:rPr lang="tr-TR" dirty="0" smtClean="0"/>
              <a:t>09:15]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Use-cases </a:t>
            </a:r>
            <a:r>
              <a:rPr lang="en-US" dirty="0"/>
              <a:t>and exploitation </a:t>
            </a:r>
            <a:r>
              <a:rPr lang="en-US" dirty="0" smtClean="0"/>
              <a:t>prospects</a:t>
            </a:r>
            <a:r>
              <a:rPr lang="tr-TR" dirty="0" smtClean="0"/>
              <a:t> (45 min) [09:15 </a:t>
            </a:r>
            <a:r>
              <a:rPr lang="tr-TR" dirty="0"/>
              <a:t>- </a:t>
            </a:r>
            <a:r>
              <a:rPr lang="tr-TR" dirty="0" smtClean="0"/>
              <a:t>10:00]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Progress </a:t>
            </a:r>
            <a:r>
              <a:rPr lang="tr-TR" dirty="0" smtClean="0"/>
              <a:t>Status per </a:t>
            </a:r>
            <a:r>
              <a:rPr lang="en-US" dirty="0" smtClean="0"/>
              <a:t>WP</a:t>
            </a:r>
            <a:r>
              <a:rPr lang="tr-TR" dirty="0"/>
              <a:t> </a:t>
            </a:r>
            <a:r>
              <a:rPr lang="tr-TR" dirty="0" smtClean="0"/>
              <a:t>(60 min) [10:00 </a:t>
            </a:r>
            <a:r>
              <a:rPr lang="tr-TR" dirty="0"/>
              <a:t>- </a:t>
            </a:r>
            <a:r>
              <a:rPr lang="tr-TR" dirty="0" smtClean="0"/>
              <a:t>11:00]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Demonstrations (30 min): </a:t>
            </a:r>
            <a:r>
              <a:rPr lang="tr-TR" dirty="0" smtClean="0"/>
              <a:t>[11:00 </a:t>
            </a:r>
            <a:r>
              <a:rPr lang="tr-TR" dirty="0"/>
              <a:t>- </a:t>
            </a:r>
            <a:r>
              <a:rPr lang="tr-TR" dirty="0" smtClean="0"/>
              <a:t>11:30]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Summary (achievements, expectiations and exploitations)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 smtClean="0"/>
              <a:t>Reviewers </a:t>
            </a:r>
            <a:r>
              <a:rPr lang="tr-TR" dirty="0"/>
              <a:t>Private Section (30 min</a:t>
            </a:r>
            <a:r>
              <a:rPr lang="tr-TR" dirty="0" smtClean="0"/>
              <a:t>) [11:45 </a:t>
            </a:r>
            <a:r>
              <a:rPr lang="tr-TR" dirty="0"/>
              <a:t>- </a:t>
            </a:r>
            <a:r>
              <a:rPr lang="tr-TR" dirty="0" smtClean="0"/>
              <a:t>12:15]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Feedback Session (15min</a:t>
            </a:r>
            <a:r>
              <a:rPr lang="tr-TR" dirty="0" smtClean="0"/>
              <a:t>) [12:15 </a:t>
            </a:r>
            <a:r>
              <a:rPr lang="tr-TR" dirty="0"/>
              <a:t>- </a:t>
            </a:r>
            <a:r>
              <a:rPr lang="tr-TR" dirty="0" smtClean="0"/>
              <a:t>12:30]</a:t>
            </a:r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Lunch (30 min) </a:t>
            </a:r>
            <a:r>
              <a:rPr lang="tr-TR" dirty="0" smtClean="0"/>
              <a:t>[12:30 </a:t>
            </a:r>
            <a:r>
              <a:rPr lang="tr-TR" dirty="0"/>
              <a:t>- </a:t>
            </a:r>
            <a:r>
              <a:rPr lang="tr-TR" dirty="0" smtClean="0"/>
              <a:t>13:00]</a:t>
            </a:r>
          </a:p>
          <a:p>
            <a:endParaRPr lang="tr-T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The Project Idea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UNIT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LORIA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AIRBUS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HAVELSAN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OBEO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KOÇSISTEM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MANTIS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HISBIM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Overview of the Project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</a:t>
            </a:r>
            <a:r>
              <a:rPr lang="tr-TR" dirty="0" smtClean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251064" y="2604672"/>
            <a:ext cx="1008568" cy="1400392"/>
            <a:chOff x="251064" y="2604672"/>
            <a:chExt cx="1008568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2604832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64" y="3006641"/>
              <a:ext cx="9525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3608475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251064" y="2604672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56759"/>
                <a:gd name="adj4" fmla="val -8255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schemas.microsoft.com/office/infopath/2007/PartnerControls"/>
    <ds:schemaRef ds:uri="194ccb06-a9bd-44be-8233-5ea8b0721088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2000</TotalTime>
  <Words>1581</Words>
  <Application>Microsoft Office PowerPoint</Application>
  <PresentationFormat>On-screen Show (4:3)</PresentationFormat>
  <Paragraphs>283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Agenda [9:00 - 12:30]</vt:lpstr>
      <vt:lpstr>Participants</vt:lpstr>
      <vt:lpstr>Overview of the Project</vt:lpstr>
      <vt:lpstr>PowerPoint Presentation</vt:lpstr>
      <vt:lpstr>Industrialization Triangle in ModelWriter Open Source Software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ModelWriter  Technological components &amp; interactions</vt:lpstr>
      <vt:lpstr>ModelWriter  Conceptual Architecture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Level of Collaboration within ModelWriter International Collaboration</vt:lpstr>
      <vt:lpstr>ModelWriter Business Strategy Industrialization Triangle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The Project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407</cp:revision>
  <dcterms:created xsi:type="dcterms:W3CDTF">2014-11-11T13:03:42Z</dcterms:created>
  <dcterms:modified xsi:type="dcterms:W3CDTF">2015-09-21T14:23:30Z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